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0"/>
  </p:notesMasterIdLst>
  <p:sldIdLst>
    <p:sldId id="276" r:id="rId6"/>
    <p:sldId id="278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79" r:id="rId15"/>
    <p:sldId id="287" r:id="rId16"/>
    <p:sldId id="288" r:id="rId17"/>
    <p:sldId id="289" r:id="rId18"/>
    <p:sldId id="269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-72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02.11.2022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35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̇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acc>
                                <m:accPr>
                                  <m:chr m:val="̈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Einsetzen von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in (5.8.1) ergibt folgende Gleichungen: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(5.3) in (5.2)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167580853"/>
                  </p:ext>
                </p:extLst>
              </p:nvPr>
            </p:nvGraphicFramePr>
            <p:xfrm>
              <a:off x="406397" y="1983605"/>
              <a:ext cx="7608050" cy="444347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6080464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1527586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197" b="-109672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04098" r="-2515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(5.1)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34906" r="-25150" b="-358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28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2791" r="-25150" b="-34186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(5.2)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48529" r="-25150" b="-33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2727" r="-25150" b="-1054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33621" r="-251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70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b="0" kern="1200" dirty="0">
                            <a:solidFill>
                              <a:schemeClr val="tx1"/>
                            </a:solidFill>
                            <a:effectLst/>
                            <a:sym typeface="Wingdings" panose="05000000000000000000" pitchFamily="2" charset="2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809936136"/>
                  </p:ext>
                </p:extLst>
              </p:nvPr>
            </p:nvGraphicFramePr>
            <p:xfrm>
              <a:off x="406396" y="2061337"/>
              <a:ext cx="11377091" cy="407041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709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1803" r="-25134" b="-8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834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82540" r="-25134" b="-677778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4017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5152" r="-25134" b="-54697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03279" r="-25134" b="-4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03279" r="-25134" b="-3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703279" r="-25134" b="-2918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94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70940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5.5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76947597"/>
                  </p:ext>
                </p:extLst>
              </p:nvPr>
            </p:nvGraphicFramePr>
            <p:xfrm>
              <a:off x="406396" y="2061337"/>
              <a:ext cx="11377091" cy="4854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(4.7)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𝟑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b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𝟒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,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𝒖</m:t>
                                  </m:r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de-DE" sz="1800" b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p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4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bSup>
                                          </m:e>
                                          <m:sup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de-DE" sz="1800" b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p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3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 </m:t>
                                                </m:r>
                                              </m:sup>
                                            </m:sSubSup>
                                          </m:e>
                                          <m:sup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−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Zustandraum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81155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76947597"/>
                  </p:ext>
                </p:extLst>
              </p:nvPr>
            </p:nvGraphicFramePr>
            <p:xfrm>
              <a:off x="406396" y="2061337"/>
              <a:ext cx="11377091" cy="485476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1010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697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86207" r="-25134" b="-500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70186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86207" r="-25134" b="-4008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Zustandraum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9632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46541" r="-25134" b="-1547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18333" r="-25134" b="-3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  <a:tr h="113004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28495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81155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90692004"/>
                  </p:ext>
                </p:extLst>
              </p:nvPr>
            </p:nvGraphicFramePr>
            <p:xfrm>
              <a:off x="780360" y="2204273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58586" r="-186784" b="-1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58586" b="-1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5154" t="-158586" r="-186784" b="-2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023" t="-158586" b="-222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499237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6499237"/>
                  </p:ext>
                </p:extLst>
              </p:nvPr>
            </p:nvGraphicFramePr>
            <p:xfrm>
              <a:off x="780359" y="3820840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304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304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0408" r="-281304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220408" r="-100000" b="-1204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220408" b="-1204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3711" r="-281304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031" t="-323711" r="-100000" b="-216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031" t="-323711" b="-216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9.81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58759369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90426" r="-281739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90426" r="-100000" b="-3638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90426" b="-3638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213095" r="-281739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213095" r="-100000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213095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309412" r="-281739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309412" r="-100000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309412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414286" r="-281739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414286" r="-100000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414286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1739" t="-508235" r="-281739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91480" t="-508235" r="-100000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1480" t="-508235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E189AC-D542-B93A-F127-05CEABF1E5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44" y="2252183"/>
            <a:ext cx="3796107" cy="36590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48406"/>
                  </p:ext>
                </p:extLst>
              </p:nvPr>
            </p:nvGraphicFramePr>
            <p:xfrm>
              <a:off x="406397" y="3729539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82748406"/>
                  </p:ext>
                </p:extLst>
              </p:nvPr>
            </p:nvGraphicFramePr>
            <p:xfrm>
              <a:off x="406397" y="3729539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7303" r="-263456" b="-180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7303" r="-23077" b="-1808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2222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2222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74245"/>
                  </p:ext>
                </p:extLst>
              </p:nvPr>
            </p:nvGraphicFramePr>
            <p:xfrm>
              <a:off x="406397" y="2517296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84915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71958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560547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50319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774245"/>
                  </p:ext>
                </p:extLst>
              </p:nvPr>
            </p:nvGraphicFramePr>
            <p:xfrm>
              <a:off x="406397" y="2517296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384915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771958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2560547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750319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170918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23040" t="-74118" r="-29216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505986247"/>
                  </p:ext>
                </p:extLst>
              </p:nvPr>
            </p:nvGraphicFramePr>
            <p:xfrm>
              <a:off x="406395" y="2150802"/>
              <a:ext cx="8651543" cy="1369695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7789016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862527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684" r="-11111" b="-1092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>
                              <a:effectLst/>
                            </a:rPr>
                            <a:t>(4.4.1)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333" r="-11111" b="-1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02278023"/>
                  </p:ext>
                </p:extLst>
              </p:nvPr>
            </p:nvGraphicFramePr>
            <p:xfrm>
              <a:off x="406396" y="38105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acc>
                                    <m:accPr>
                                      <m:chr m:val="̈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932110609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61389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7840109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en-US" sz="16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acc>
                              <m:accPr>
                                <m:chr m:val="̇"/>
                                <m:ctrlPr>
                                  <a:rPr lang="en-US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sSup>
                                  <m:sSupPr>
                                    <m:ctrlPr>
                                      <a:rPr lang="en-US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600" b="1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de-DE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</m:acc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14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 err="1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  <a:endParaRPr lang="en-US" sz="1600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  <m:mr>
                            <m:e>
                              <m:acc>
                                <m:accPr>
                                  <m:chr m:val="̈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  <a:p>
                <a:r>
                  <a:rPr lang="en-US" sz="16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42749"/>
              </a:xfrm>
              <a:prstGeom prst="rect">
                <a:avLst/>
              </a:prstGeom>
              <a:blipFill>
                <a:blip r:embed="rId4"/>
                <a:stretch>
                  <a:fillRect l="-31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1280</Words>
  <Application>Microsoft Office PowerPoint</Application>
  <PresentationFormat>Widescreen</PresentationFormat>
  <Paragraphs>228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5. Aufgabe zur Vorabgabe </vt:lpstr>
      <vt:lpstr>5. Aufgabe zur Vorabgabe 5.1 Stationärer Zustand</vt:lpstr>
      <vt:lpstr>5. Aufgabe zur Vorabgabe 5.2 Beweis der Invertierbarkeit der Massenmatrix M</vt:lpstr>
      <vt:lpstr>5. Aufgabe zur Vorabgabe 5.5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22</cp:revision>
  <dcterms:created xsi:type="dcterms:W3CDTF">2022-04-09T09:06:39Z</dcterms:created>
  <dcterms:modified xsi:type="dcterms:W3CDTF">2022-11-02T14:41:33Z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